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64" r:id="rId5"/>
    <p:sldId id="274" r:id="rId6"/>
    <p:sldId id="275" r:id="rId7"/>
    <p:sldId id="265" r:id="rId8"/>
    <p:sldId id="261" r:id="rId9"/>
    <p:sldId id="260" r:id="rId10"/>
    <p:sldId id="268" r:id="rId11"/>
    <p:sldId id="270" r:id="rId12"/>
    <p:sldId id="272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6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01/09/2023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18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01/09/2023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7295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01/09/2023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764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01/09/2023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227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01/09/2023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550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01/09/2023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7453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01/09/2023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3137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01/09/2023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108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01/09/2023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4956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01/09/2023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96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01/09/2023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624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0DB3C-B4EE-44AC-BC16-B111DEEA1A5F}" type="datetimeFigureOut">
              <a:rPr lang="fr-FR" smtClean="0"/>
              <a:t>01/09/2023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97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g"/><Relationship Id="rId5" Type="http://schemas.openxmlformats.org/officeDocument/2006/relationships/image" Target="../media/image5.jpeg"/><Relationship Id="rId10" Type="http://schemas.openxmlformats.org/officeDocument/2006/relationships/image" Target="../media/image10.jpg"/><Relationship Id="rId4" Type="http://schemas.openxmlformats.org/officeDocument/2006/relationships/image" Target="../media/image4.jpe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11" Type="http://schemas.openxmlformats.org/officeDocument/2006/relationships/image" Target="../media/image21.jpg"/><Relationship Id="rId5" Type="http://schemas.openxmlformats.org/officeDocument/2006/relationships/image" Target="../media/image15.jp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4A3869B-F957-4714-8D0B-78821014447E}"/>
              </a:ext>
            </a:extLst>
          </p:cNvPr>
          <p:cNvSpPr txBox="1"/>
          <p:nvPr/>
        </p:nvSpPr>
        <p:spPr>
          <a:xfrm>
            <a:off x="5938887" y="530721"/>
            <a:ext cx="542041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000" b="1" u="sng" dirty="0">
                <a:latin typeface="Centaur" panose="02030504050205020304" pitchFamily="18" charset="0"/>
              </a:rPr>
              <a:t>Semaine de la culture</a:t>
            </a:r>
            <a:endParaRPr lang="fr-FR" sz="4000" b="1" dirty="0">
              <a:latin typeface="Centaur" panose="02030504050205020304" pitchFamily="18" charset="0"/>
            </a:endParaRPr>
          </a:p>
          <a:p>
            <a:pPr algn="ctr"/>
            <a:endParaRPr lang="fr-FR" sz="3200" b="1" dirty="0">
              <a:latin typeface="Centaur" panose="02030504050205020304" pitchFamily="18" charset="0"/>
            </a:endParaRPr>
          </a:p>
          <a:p>
            <a:pPr algn="ctr"/>
            <a:r>
              <a:rPr lang="fr-FR" sz="3200" b="1" dirty="0">
                <a:latin typeface="Centaur" panose="02030504050205020304" pitchFamily="18" charset="0"/>
              </a:rPr>
              <a:t>Exposition de livres </a:t>
            </a:r>
          </a:p>
          <a:p>
            <a:pPr algn="ctr"/>
            <a:r>
              <a:rPr lang="fr-FR" sz="3200" b="1" dirty="0">
                <a:latin typeface="Centaur" panose="02030504050205020304" pitchFamily="18" charset="0"/>
              </a:rPr>
              <a:t>du mardi 26 au jeudi 28 septembre</a:t>
            </a:r>
          </a:p>
          <a:p>
            <a:pPr algn="ctr"/>
            <a:r>
              <a:rPr lang="fr-FR" sz="3200" b="1" dirty="0">
                <a:latin typeface="Centaur" panose="02030504050205020304" pitchFamily="18" charset="0"/>
              </a:rPr>
              <a:t>en salle des ouvrages du CRDN</a:t>
            </a:r>
          </a:p>
          <a:p>
            <a:pPr algn="ctr"/>
            <a:endParaRPr lang="fr-FR" sz="3200" b="1" dirty="0">
              <a:latin typeface="Centaur" panose="02030504050205020304" pitchFamily="18" charset="0"/>
            </a:endParaRPr>
          </a:p>
          <a:p>
            <a:pPr algn="ctr"/>
            <a:r>
              <a:rPr lang="fr-FR" sz="3200" b="1" u="sng" dirty="0">
                <a:latin typeface="Centaur" panose="02030504050205020304" pitchFamily="18" charset="0"/>
              </a:rPr>
              <a:t>Thématique du mois </a:t>
            </a:r>
            <a:r>
              <a:rPr lang="fr-FR" sz="3200" b="1" dirty="0">
                <a:latin typeface="Centaur" panose="02030504050205020304" pitchFamily="18" charset="0"/>
              </a:rPr>
              <a:t>: </a:t>
            </a:r>
          </a:p>
          <a:p>
            <a:pPr algn="ctr"/>
            <a:r>
              <a:rPr lang="fr-FR" sz="3200" b="1" dirty="0">
                <a:solidFill>
                  <a:srgbClr val="008080"/>
                </a:solidFill>
                <a:latin typeface="Centaur" panose="02030504050205020304" pitchFamily="18" charset="0"/>
              </a:rPr>
              <a:t>les romans graphiques</a:t>
            </a:r>
          </a:p>
          <a:p>
            <a:pPr algn="ctr"/>
            <a:endParaRPr lang="fr-FR" sz="3200" b="1" dirty="0">
              <a:solidFill>
                <a:srgbClr val="008080"/>
              </a:solidFill>
              <a:latin typeface="Centaur" panose="02030504050205020304" pitchFamily="18" charset="0"/>
            </a:endParaRPr>
          </a:p>
          <a:p>
            <a:pPr algn="ctr"/>
            <a:r>
              <a:rPr lang="fr-FR" sz="3200" b="1" dirty="0">
                <a:solidFill>
                  <a:schemeClr val="bg2">
                    <a:lumMod val="50000"/>
                  </a:schemeClr>
                </a:solidFill>
                <a:latin typeface="Centaur" panose="02030504050205020304" pitchFamily="18" charset="0"/>
              </a:rPr>
              <a:t>N’hésitez pas à venir</a:t>
            </a:r>
          </a:p>
          <a:p>
            <a:pPr algn="ctr"/>
            <a:r>
              <a:rPr lang="fr-FR" sz="3200" b="1" dirty="0">
                <a:solidFill>
                  <a:schemeClr val="bg2">
                    <a:lumMod val="50000"/>
                  </a:schemeClr>
                </a:solidFill>
                <a:latin typeface="Centaur" panose="02030504050205020304" pitchFamily="18" charset="0"/>
              </a:rPr>
              <a:t>emprunter des ouvrages !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6D8EF5B-9104-4FCE-AD6D-97A244005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244" y="530721"/>
            <a:ext cx="4107324" cy="579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82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8091" y="454075"/>
            <a:ext cx="103065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dirty="0">
                <a:latin typeface="Centaur" panose="02030504050205020304" pitchFamily="18" charset="0"/>
              </a:rPr>
              <a:t>Pour aller plus loin : catalogues de la bibliothèque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44" y="1598941"/>
            <a:ext cx="10850489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364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1063" y="366664"/>
            <a:ext cx="1073351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latin typeface="Centaur" panose="02030504050205020304" pitchFamily="18" charset="0"/>
              </a:rPr>
              <a:t>Pour aller plus loin : les romans, romans graphiques</a:t>
            </a:r>
          </a:p>
          <a:p>
            <a:pPr algn="ctr"/>
            <a:r>
              <a:rPr lang="fr-FR" sz="4400" dirty="0">
                <a:latin typeface="Centaur" panose="02030504050205020304" pitchFamily="18" charset="0"/>
              </a:rPr>
              <a:t> et la cuisine dans la bibliothèque</a:t>
            </a:r>
            <a:endParaRPr lang="fr-FR" sz="4400" dirty="0"/>
          </a:p>
        </p:txBody>
      </p:sp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510" y="1813214"/>
            <a:ext cx="6213068" cy="435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5118" y="5052848"/>
            <a:ext cx="2007326" cy="679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Romans graphiques en langues étrangères </a:t>
            </a:r>
          </a:p>
        </p:txBody>
      </p:sp>
      <p:sp>
        <p:nvSpPr>
          <p:cNvPr id="6" name="Rectangle 5"/>
          <p:cNvSpPr/>
          <p:nvPr/>
        </p:nvSpPr>
        <p:spPr>
          <a:xfrm>
            <a:off x="9646724" y="2241875"/>
            <a:ext cx="143180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Entrée CRDN</a:t>
            </a:r>
          </a:p>
        </p:txBody>
      </p:sp>
      <p:sp>
        <p:nvSpPr>
          <p:cNvPr id="7" name="Rectangle 6"/>
          <p:cNvSpPr/>
          <p:nvPr/>
        </p:nvSpPr>
        <p:spPr>
          <a:xfrm>
            <a:off x="3583399" y="6184727"/>
            <a:ext cx="349384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Romans graphiques français : L 12.425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 flipH="1">
            <a:off x="6439989" y="2534194"/>
            <a:ext cx="3027070" cy="1123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 flipV="1">
            <a:off x="3763137" y="4912214"/>
            <a:ext cx="534543" cy="1464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9753818" y="5422681"/>
            <a:ext cx="218835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Littérature : SHS 12.44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 flipH="1" flipV="1">
            <a:off x="4781006" y="4803772"/>
            <a:ext cx="4865718" cy="590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1985554" y="4803772"/>
            <a:ext cx="979715" cy="249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690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07" y="355528"/>
            <a:ext cx="1909561" cy="15032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25778" y="2590319"/>
            <a:ext cx="858837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Centaur" panose="02030504050205020304" pitchFamily="18" charset="0"/>
              </a:rPr>
              <a:t>Création : Valérie François / Bibliothèque Télécom Paris</a:t>
            </a:r>
          </a:p>
          <a:p>
            <a:pPr algn="ctr"/>
            <a:r>
              <a:rPr lang="fr-FR" sz="3200" dirty="0">
                <a:latin typeface="Centaur" panose="02030504050205020304" pitchFamily="18" charset="0"/>
              </a:rPr>
              <a:t> (CRDN)</a:t>
            </a:r>
            <a:endParaRPr lang="fr-FR" sz="3200" dirty="0"/>
          </a:p>
        </p:txBody>
      </p:sp>
      <p:sp>
        <p:nvSpPr>
          <p:cNvPr id="4" name="Rectangle 3"/>
          <p:cNvSpPr/>
          <p:nvPr/>
        </p:nvSpPr>
        <p:spPr>
          <a:xfrm>
            <a:off x="2459909" y="4399058"/>
            <a:ext cx="788442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dirty="0">
                <a:latin typeface="Centaur" panose="02030504050205020304" pitchFamily="18" charset="0"/>
              </a:rPr>
              <a:t>valerie.francois@telecom-paris.fr</a:t>
            </a:r>
            <a:endParaRPr lang="fr-FR" sz="4400" b="1" dirty="0">
              <a:latin typeface="Centaur" panose="02030504050205020304" pitchFamily="18" charset="0"/>
            </a:endParaRPr>
          </a:p>
          <a:p>
            <a:pPr algn="ctr"/>
            <a:r>
              <a:rPr lang="fr-FR" sz="4400" dirty="0">
                <a:latin typeface="Centaur" panose="02030504050205020304" pitchFamily="18" charset="0"/>
              </a:rPr>
              <a:t>Bureau : 2A403</a:t>
            </a:r>
          </a:p>
        </p:txBody>
      </p:sp>
    </p:spTree>
    <p:extLst>
      <p:ext uri="{BB962C8B-B14F-4D97-AF65-F5344CB8AC3E}">
        <p14:creationId xmlns:p14="http://schemas.microsoft.com/office/powerpoint/2010/main" val="577959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79" y="143692"/>
            <a:ext cx="118218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b="1" dirty="0">
                <a:latin typeface="Centaur" panose="02030504050205020304" pitchFamily="18" charset="0"/>
              </a:rPr>
              <a:t>Romans graphiques en français au CRDN  (L 12.425)</a:t>
            </a:r>
            <a:endParaRPr lang="fr-FR" sz="4400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B82310A-BABD-4495-871D-019B954D494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899" y="1043708"/>
            <a:ext cx="1904593" cy="2623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12F6B7C-A3F3-43D6-96B8-9229334EEF8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117" y="1043708"/>
            <a:ext cx="1960539" cy="2623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31DB7FC-635F-45CC-B5E0-25FC024C852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54" y="4036652"/>
            <a:ext cx="1862525" cy="2429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BC859AA-E0F3-4183-9D96-2A693DF235D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375" y="3996746"/>
            <a:ext cx="1904592" cy="2469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C3F2CB7-1DA2-4004-9530-140958851ED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375" y="1048730"/>
            <a:ext cx="1904593" cy="2662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D1C659C-1C73-495C-ABB7-EE626EADAB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30" y="971366"/>
            <a:ext cx="1967553" cy="2623404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D366FE29-C1D0-4815-9BE7-99A277CE11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42" y="1019207"/>
            <a:ext cx="1954155" cy="2647906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A3175156-7756-49A7-B8F2-B47098EBFF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503" y="3999630"/>
            <a:ext cx="1875989" cy="2488049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F38C93F6-7095-4030-8469-4210352310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42" y="4024765"/>
            <a:ext cx="1954155" cy="244135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979EEDCD-04FB-4031-8ECA-8CCA50668FF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117" y="3996746"/>
            <a:ext cx="1960539" cy="244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2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335" y="148437"/>
            <a:ext cx="114435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b="1" dirty="0">
                <a:latin typeface="Centaur" panose="02030504050205020304" pitchFamily="18" charset="0"/>
              </a:rPr>
              <a:t>Romans graphiques en français au CRDN  (L 12.425)</a:t>
            </a:r>
            <a:endParaRPr lang="fr-FR" sz="4400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7AB3B66-6A94-43E9-9017-74BADA68E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22" y="1033638"/>
            <a:ext cx="1856188" cy="265169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18FF039-742A-443D-894E-8293144D9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52" y="1033638"/>
            <a:ext cx="1909866" cy="265169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C4518A4B-4872-4EA1-8663-39AED3D0F8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605" y="1056478"/>
            <a:ext cx="1942399" cy="259679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0A80473-AD0F-4CF7-9EE3-B7BCDB5731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233" y="1033638"/>
            <a:ext cx="1972863" cy="2651697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4A06481-818D-415B-9F30-CB43F422C3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149" y="1041689"/>
            <a:ext cx="1905606" cy="262480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92852DB3-A263-40B3-A0B9-5E615DE318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22" y="3997234"/>
            <a:ext cx="1856188" cy="2513974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D451426E-730D-4B80-A300-EA96EC161D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52" y="3997234"/>
            <a:ext cx="1920677" cy="2513974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85A17DB6-7A26-476F-93BC-DAD1C48202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326" y="3977014"/>
            <a:ext cx="1920677" cy="2513975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69E391EE-ED72-4FD3-9539-2D733ED6A2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150" y="3944439"/>
            <a:ext cx="1905606" cy="2534051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8799917C-6471-4B8E-B93A-677D876697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811" y="3944439"/>
            <a:ext cx="1930285" cy="254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72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703" y="357443"/>
            <a:ext cx="117160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b="1" dirty="0">
                <a:latin typeface="Centaur" panose="02030504050205020304" pitchFamily="18" charset="0"/>
              </a:rPr>
              <a:t>Romans graphiques en allemand au CRDN  (L 12.421)</a:t>
            </a:r>
            <a:endParaRPr lang="fr-FR" sz="4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024" y="2032726"/>
            <a:ext cx="2555995" cy="350136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D383D78-EB0C-48D5-9195-42CBE80CE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58" y="2032726"/>
            <a:ext cx="2654480" cy="353930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3C8BC3B-072E-4421-A90B-52AFE717B1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080" y="2032726"/>
            <a:ext cx="2845602" cy="353930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386B9E6-9091-4B79-A02C-9103E15D27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362" y="2013033"/>
            <a:ext cx="2675042" cy="350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8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9576" y="356255"/>
            <a:ext cx="112463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b="1" dirty="0">
                <a:latin typeface="Centaur" panose="02030504050205020304" pitchFamily="18" charset="0"/>
              </a:rPr>
              <a:t>Romans graphiques en anglais au CRDN  (L 12.422)</a:t>
            </a:r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217" y="2200278"/>
            <a:ext cx="2270896" cy="302786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8E3EADC-4ACE-40C0-9EB5-0FE1B0039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310" y="2222057"/>
            <a:ext cx="2346879" cy="305583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F95FBB2-DC66-4C07-9AA3-AA8147B613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390" y="2200278"/>
            <a:ext cx="2004626" cy="305583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4CD62CF-E0EE-4C4F-B212-EF3F7F55D1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2" y="2236043"/>
            <a:ext cx="2040778" cy="302786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66B2EB5-77C7-458A-BACF-F177494E50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1" y="2218143"/>
            <a:ext cx="2040778" cy="300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35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1328" y="370506"/>
            <a:ext cx="116519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b="1" dirty="0">
                <a:latin typeface="Centaur" panose="02030504050205020304" pitchFamily="18" charset="0"/>
              </a:rPr>
              <a:t>Romans graphiques en espagnol au CRDN  (L 12.423)</a:t>
            </a:r>
            <a:endParaRPr lang="fr-FR" sz="44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CF581D5-656A-4DEF-8964-DC769441B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27" y="2145029"/>
            <a:ext cx="2588640" cy="343320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3A07D8F-EE00-4DCD-A741-40BFD5E18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577" y="2145026"/>
            <a:ext cx="2416979" cy="343320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A6CF831-BA46-4B63-AE62-00CA2209B5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766" y="2145026"/>
            <a:ext cx="2465044" cy="343320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2CD1A94-BC9D-4521-AE8F-6AF7249A36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095" y="2145028"/>
            <a:ext cx="2458178" cy="343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21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3964" y="461946"/>
            <a:ext cx="111358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b="1" dirty="0">
                <a:latin typeface="Centaur" panose="02030504050205020304" pitchFamily="18" charset="0"/>
              </a:rPr>
              <a:t>Romans graphiques en italien au CRDN  (L 12.424)</a:t>
            </a:r>
            <a:endParaRPr lang="fr-FR" sz="44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9C5A55A-BAE9-4792-B9F9-7FCA021E9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26" y="2091837"/>
            <a:ext cx="2516042" cy="356379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5F54F3D-CB39-49E1-A9BF-7A8A90341F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181" y="2101292"/>
            <a:ext cx="2523171" cy="35638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B2BDF6D-7207-43CE-BD38-7655ED931B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232" y="2091837"/>
            <a:ext cx="2486985" cy="357325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46B906B-07A7-4469-BCFF-E8CCBD7363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055" y="2082383"/>
            <a:ext cx="2486985" cy="348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13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6737" y="496388"/>
            <a:ext cx="104817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b="1" dirty="0">
                <a:latin typeface="Centaur" panose="02030504050205020304" pitchFamily="18" charset="0"/>
              </a:rPr>
              <a:t>Romans graphiques muets au CRDN  (L 12.426)</a:t>
            </a:r>
            <a:endParaRPr lang="fr-FR" sz="44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42788AC-DDF6-4B12-A4AA-25396B999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96" y="2253006"/>
            <a:ext cx="2398741" cy="339765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61F15BF-C496-408C-A23E-E0DAB6859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735" y="2253006"/>
            <a:ext cx="2405536" cy="339765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FE61F14-296A-4E22-A454-8AF174A433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483" y="2253006"/>
            <a:ext cx="3397650" cy="339765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A3AC643-53CB-43FC-A903-7D23AEC2E1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731" y="2253006"/>
            <a:ext cx="2459899" cy="339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70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6670" y="331317"/>
            <a:ext cx="58541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>
                <a:latin typeface="Centaur" panose="02030504050205020304" pitchFamily="18" charset="0"/>
              </a:rPr>
              <a:t>Autour de la BD (SHS 12.44)</a:t>
            </a:r>
            <a:endParaRPr lang="fr-FR" sz="4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56" y="1857647"/>
            <a:ext cx="3065614" cy="403370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444" y="1857647"/>
            <a:ext cx="3186624" cy="4033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243" y="1857647"/>
            <a:ext cx="2452491" cy="403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984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177</Words>
  <Application>Microsoft Office PowerPoint</Application>
  <PresentationFormat>Grand écran</PresentationFormat>
  <Paragraphs>30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Centaur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Valérie François</dc:creator>
  <cp:lastModifiedBy>Valérie François</cp:lastModifiedBy>
  <cp:revision>48</cp:revision>
  <dcterms:created xsi:type="dcterms:W3CDTF">2021-09-24T13:44:38Z</dcterms:created>
  <dcterms:modified xsi:type="dcterms:W3CDTF">2023-09-01T13:07:16Z</dcterms:modified>
</cp:coreProperties>
</file>